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8" r:id="rId5"/>
  </p:sldMasterIdLst>
  <p:notesMasterIdLst>
    <p:notesMasterId r:id="rId41"/>
  </p:notesMasterIdLst>
  <p:handoutMasterIdLst>
    <p:handoutMasterId r:id="rId42"/>
  </p:handoutMasterIdLst>
  <p:sldIdLst>
    <p:sldId id="256" r:id="rId6"/>
    <p:sldId id="298" r:id="rId7"/>
    <p:sldId id="295" r:id="rId8"/>
    <p:sldId id="281" r:id="rId9"/>
    <p:sldId id="297" r:id="rId10"/>
    <p:sldId id="296" r:id="rId11"/>
    <p:sldId id="257" r:id="rId12"/>
    <p:sldId id="293" r:id="rId13"/>
    <p:sldId id="264" r:id="rId14"/>
    <p:sldId id="258" r:id="rId15"/>
    <p:sldId id="270" r:id="rId16"/>
    <p:sldId id="271" r:id="rId17"/>
    <p:sldId id="263" r:id="rId18"/>
    <p:sldId id="288" r:id="rId19"/>
    <p:sldId id="272" r:id="rId20"/>
    <p:sldId id="299" r:id="rId21"/>
    <p:sldId id="273" r:id="rId22"/>
    <p:sldId id="274" r:id="rId23"/>
    <p:sldId id="285" r:id="rId24"/>
    <p:sldId id="276" r:id="rId25"/>
    <p:sldId id="290" r:id="rId26"/>
    <p:sldId id="292" r:id="rId27"/>
    <p:sldId id="289" r:id="rId28"/>
    <p:sldId id="275" r:id="rId29"/>
    <p:sldId id="278" r:id="rId30"/>
    <p:sldId id="277" r:id="rId31"/>
    <p:sldId id="282" r:id="rId32"/>
    <p:sldId id="280" r:id="rId33"/>
    <p:sldId id="283" r:id="rId34"/>
    <p:sldId id="279" r:id="rId35"/>
    <p:sldId id="291" r:id="rId36"/>
    <p:sldId id="294" r:id="rId37"/>
    <p:sldId id="284" r:id="rId38"/>
    <p:sldId id="287" r:id="rId39"/>
    <p:sldId id="286" r:id="rId40"/>
  </p:sldIdLst>
  <p:sldSz cx="12195175" cy="6859588"/>
  <p:notesSz cx="6669088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609600" indent="-152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219200" indent="-304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828800" indent="-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438400" indent="-609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6E"/>
    <a:srgbClr val="00096D"/>
    <a:srgbClr val="00096B"/>
    <a:srgbClr val="00096C"/>
    <a:srgbClr val="00096A"/>
    <a:srgbClr val="EEB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0948" autoAdjust="0"/>
  </p:normalViewPr>
  <p:slideViewPr>
    <p:cSldViewPr>
      <p:cViewPr varScale="1">
        <p:scale>
          <a:sx n="99" d="100"/>
          <a:sy n="99" d="100"/>
        </p:scale>
        <p:origin x="400" y="72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3084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E1560467-94FF-4041-990A-C0C914F7E1B5}" type="datetimeFigureOut">
              <a:rPr lang="nl-NL"/>
              <a:pPr>
                <a:defRPr/>
              </a:pPr>
              <a:t>24-10-2024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solidFill>
                  <a:srgbClr val="0009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1BCB9BDC-0DBC-44ED-B223-6B3AD76C812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1339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400" y="744538"/>
            <a:ext cx="66182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dirty="0"/>
              <a:t>Klik om de opmaakprofielen van de </a:t>
            </a:r>
            <a:r>
              <a:rPr lang="nl-NL" noProof="0" dirty="0" err="1"/>
              <a:t>modeltekst</a:t>
            </a:r>
            <a:r>
              <a:rPr lang="nl-NL" noProof="0" dirty="0"/>
              <a:t>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B14F7FF-FC79-42E0-9009-DB0026E441D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403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9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19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38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638" y="1125538"/>
            <a:ext cx="10365899" cy="147036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9276" y="2853730"/>
            <a:ext cx="8536623" cy="1753006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629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64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37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95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62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974" y="273116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762" y="1435436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2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oud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62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974" y="273116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762" y="1435436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41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979" y="4801712"/>
            <a:ext cx="9082467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24979" y="612916"/>
            <a:ext cx="9082467" cy="4115753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4979" y="5368581"/>
            <a:ext cx="9082467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39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979" y="4801712"/>
            <a:ext cx="9082467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24979" y="612916"/>
            <a:ext cx="9082467" cy="4115753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4979" y="5368581"/>
            <a:ext cx="9082467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344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638" y="1125538"/>
            <a:ext cx="10365899" cy="147036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9276" y="2853730"/>
            <a:ext cx="8536623" cy="1753006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757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638" y="1125538"/>
            <a:ext cx="10365899" cy="147036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9276" y="2853730"/>
            <a:ext cx="8536623" cy="1753006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341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EAA337-B94C-E60B-7CE7-2F82F29F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7B8F5-A4E6-6011-16BE-8250C6A4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57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638" y="1125538"/>
            <a:ext cx="10365899" cy="147036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9276" y="2853730"/>
            <a:ext cx="8536623" cy="1753006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206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64F254-E309-AA51-C34B-9CA28D3F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D78D38-A834-AE90-2E22-4B2654F0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220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759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169595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4">
            <a:extLst>
              <a:ext uri="{FF2B5EF4-FFF2-40B4-BE49-F238E27FC236}">
                <a16:creationId xmlns:a16="http://schemas.microsoft.com/office/drawing/2014/main" id="{AD086E6A-DE63-5100-A7C1-53FB5ECD30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5">
            <a:extLst>
              <a:ext uri="{FF2B5EF4-FFF2-40B4-BE49-F238E27FC236}">
                <a16:creationId xmlns:a16="http://schemas.microsoft.com/office/drawing/2014/main" id="{140D159F-FBA2-55E5-34B6-18B58DAA8B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60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759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169595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4">
            <a:extLst>
              <a:ext uri="{FF2B5EF4-FFF2-40B4-BE49-F238E27FC236}">
                <a16:creationId xmlns:a16="http://schemas.microsoft.com/office/drawing/2014/main" id="{55758CBF-1774-7D78-5AED-D6BD257AE0B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5">
            <a:extLst>
              <a:ext uri="{FF2B5EF4-FFF2-40B4-BE49-F238E27FC236}">
                <a16:creationId xmlns:a16="http://schemas.microsoft.com/office/drawing/2014/main" id="{A1D91213-3EB0-0A6C-AFE0-F8DD3EDE2C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48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4983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09759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69595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atum 6">
            <a:extLst>
              <a:ext uri="{FF2B5EF4-FFF2-40B4-BE49-F238E27FC236}">
                <a16:creationId xmlns:a16="http://schemas.microsoft.com/office/drawing/2014/main" id="{7F958798-0677-EBC8-D683-FDC978AB77A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7">
            <a:extLst>
              <a:ext uri="{FF2B5EF4-FFF2-40B4-BE49-F238E27FC236}">
                <a16:creationId xmlns:a16="http://schemas.microsoft.com/office/drawing/2014/main" id="{92D28313-532C-96A7-783E-19DC1E276E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861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4983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09759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69595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atum 6">
            <a:extLst>
              <a:ext uri="{FF2B5EF4-FFF2-40B4-BE49-F238E27FC236}">
                <a16:creationId xmlns:a16="http://schemas.microsoft.com/office/drawing/2014/main" id="{4550AE22-EC84-399A-0056-FC1EA1C3E3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7">
            <a:extLst>
              <a:ext uri="{FF2B5EF4-FFF2-40B4-BE49-F238E27FC236}">
                <a16:creationId xmlns:a16="http://schemas.microsoft.com/office/drawing/2014/main" id="{EAF8D0EF-0E8F-4C78-06B9-7CF525A73E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922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1BB3BCD-0F7D-E790-1C02-BEB8032C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15A7FD-E8C8-6749-0E68-842EC1B1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566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C6DDAF-C9AA-2028-3409-B7CA8DDA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DAC8D8-CD2B-BBFD-3250-BFBEFF4E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25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744F48-604B-BED2-C7B1-DA63B0B7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F3B8F72-6149-33C2-0805-774D9AE6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539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EF1B5B-4414-F5D5-C0C3-A72E2817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12E3E8-BB4F-7B29-AA93-39BDFD7B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085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62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974" y="273116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762" y="1435436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0ECC523-DCA9-9D01-D025-3D3459B1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4913D73-AF05-3EA5-BA34-0F1267BD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30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oud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62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974" y="273116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762" y="1435436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004818-6F89-B54E-561A-B7B1A5C3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F94CD1-BD9A-0DB7-49B7-B6B0A179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1227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979" y="4801712"/>
            <a:ext cx="9082467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24979" y="612916"/>
            <a:ext cx="9082467" cy="4115753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4979" y="5368581"/>
            <a:ext cx="9082467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44E2A2C9-0F77-9104-2704-D59D00F58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D485296C-CE29-CE29-AA65-C4195A08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714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979" y="4801712"/>
            <a:ext cx="9082467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24979" y="612916"/>
            <a:ext cx="9082467" cy="4115753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4979" y="5368581"/>
            <a:ext cx="9082467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3C91B3-A752-7FEB-260F-6F0C8FB49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C4102B-5816-76E9-E6FF-467548E5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51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28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759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169595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64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759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169595" y="1600573"/>
            <a:ext cx="5386202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8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4983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09759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69595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10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4983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2"/>
          </p:nvPr>
        </p:nvSpPr>
        <p:spPr>
          <a:xfrm>
            <a:off x="609759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69595" y="2349674"/>
            <a:ext cx="5386202" cy="37014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9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2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4" tIns="60972" rIns="121944" bIns="609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165850"/>
            <a:ext cx="2846388" cy="365125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576638" y="6165850"/>
            <a:ext cx="6121400" cy="365125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92" r:id="rId13"/>
    <p:sldLayoutId id="2147483706" r:id="rId14"/>
    <p:sldLayoutId id="2147483693" r:id="rId15"/>
    <p:sldLayoutId id="2147483707" r:id="rId16"/>
  </p:sldLayoutIdLst>
  <p:txStyles>
    <p:titleStyle>
      <a:lvl1pPr algn="ctr" defTabSz="1219200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457200" indent="-457200" algn="l" defTabSz="1219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6AC9D726-DBC6-B924-B0A4-4855167DE6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C094E1C1-4596-0CDD-66BD-D779949F90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4" tIns="60972" rIns="121944" bIns="609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D0E4F8-7A5B-E7C9-5D32-F671DCE80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165850"/>
            <a:ext cx="2846388" cy="365125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 eaLnBrk="1" hangingPunct="1"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0E1F91-8016-AC5C-59B6-EAE668720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6638" y="6165850"/>
            <a:ext cx="6121400" cy="365125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 eaLnBrk="1" hangingPunct="1"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03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ctr" defTabSz="1219200" rtl="0" fontAlgn="base"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defTabSz="1219200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defTabSz="1219200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defTabSz="1219200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defTabSz="1219200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defTabSz="1219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457200" indent="-457200" algn="l" defTabSz="1219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94AC7D58-D0A2-089F-6024-5841CEFAD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5" y="138629"/>
            <a:ext cx="11737304" cy="658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el 3"/>
          <p:cNvSpPr>
            <a:spLocks noGrp="1"/>
          </p:cNvSpPr>
          <p:nvPr>
            <p:ph type="ctrTitle"/>
          </p:nvPr>
        </p:nvSpPr>
        <p:spPr>
          <a:xfrm>
            <a:off x="914400" y="1125538"/>
            <a:ext cx="10366375" cy="1470025"/>
          </a:xfrm>
        </p:spPr>
        <p:txBody>
          <a:bodyPr/>
          <a:lstStyle/>
          <a:p>
            <a:r>
              <a:rPr lang="nl-NL" altLang="nl-NL" dirty="0">
                <a:solidFill>
                  <a:schemeClr val="bg1"/>
                </a:solidFill>
              </a:rPr>
              <a:t>Gebiedsontwikkeling</a:t>
            </a:r>
            <a:r>
              <a:rPr lang="nl-NL" altLang="nl-NL" dirty="0"/>
              <a:t> </a:t>
            </a:r>
            <a:r>
              <a:rPr lang="nl-NL" altLang="nl-NL" dirty="0">
                <a:solidFill>
                  <a:schemeClr val="bg1"/>
                </a:solidFill>
              </a:rPr>
              <a:t>Amsteleind</a:t>
            </a:r>
          </a:p>
        </p:txBody>
      </p:sp>
      <p:sp>
        <p:nvSpPr>
          <p:cNvPr id="16387" name="Ondertitel 4"/>
          <p:cNvSpPr>
            <a:spLocks noGrp="1"/>
          </p:cNvSpPr>
          <p:nvPr>
            <p:ph type="subTitle" idx="1"/>
          </p:nvPr>
        </p:nvSpPr>
        <p:spPr>
          <a:xfrm>
            <a:off x="1828800" y="2854325"/>
            <a:ext cx="8537575" cy="1752600"/>
          </a:xfrm>
        </p:spPr>
        <p:txBody>
          <a:bodyPr/>
          <a:lstStyle/>
          <a:p>
            <a:r>
              <a:rPr lang="nl-NL" altLang="nl-NL" dirty="0">
                <a:solidFill>
                  <a:schemeClr val="bg1"/>
                </a:solidFill>
              </a:rPr>
              <a:t>Toelichting proces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B6FFE29-A686-9F5E-5F82-6DABBCEA1907}"/>
              </a:ext>
            </a:extLst>
          </p:cNvPr>
          <p:cNvSpPr txBox="1"/>
          <p:nvPr/>
        </p:nvSpPr>
        <p:spPr>
          <a:xfrm>
            <a:off x="480963" y="530200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i="1" dirty="0">
                <a:solidFill>
                  <a:schemeClr val="bg1"/>
                </a:solidFill>
                <a:latin typeface="+mj-lt"/>
              </a:rPr>
              <a:t>Datum: 26 september 2023</a:t>
            </a:r>
          </a:p>
          <a:p>
            <a:r>
              <a:rPr lang="nl-NL" sz="1800" i="1" dirty="0">
                <a:solidFill>
                  <a:schemeClr val="bg1"/>
                </a:solidFill>
                <a:latin typeface="+mj-lt"/>
              </a:rPr>
              <a:t>Tijd: 19.00</a:t>
            </a:r>
          </a:p>
          <a:p>
            <a:r>
              <a:rPr lang="nl-NL" sz="1800" i="1" dirty="0">
                <a:solidFill>
                  <a:schemeClr val="bg1"/>
                </a:solidFill>
                <a:latin typeface="+mj-lt"/>
              </a:rPr>
              <a:t>Locatie: gemeentehuis - raadzaal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AE20-5981-47AD-538B-690AFBD18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71" y="251644"/>
            <a:ext cx="10365899" cy="1470366"/>
          </a:xfrm>
        </p:spPr>
        <p:txBody>
          <a:bodyPr/>
          <a:lstStyle/>
          <a:p>
            <a:r>
              <a:rPr lang="nl-NL" dirty="0"/>
              <a:t>Zoekgebied</a:t>
            </a:r>
          </a:p>
        </p:txBody>
      </p:sp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BA9C12DD-F991-92FA-0AD1-E3A1A2A57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4395"/>
          <a:stretch>
            <a:fillRect/>
          </a:stretch>
        </p:blipFill>
        <p:spPr bwMode="auto">
          <a:xfrm>
            <a:off x="3576126" y="1557586"/>
            <a:ext cx="431958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87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9804A8F0-0DA9-244A-0631-C731EEF9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Programma Amsteleind</a:t>
            </a:r>
          </a:p>
        </p:txBody>
      </p:sp>
      <p:sp>
        <p:nvSpPr>
          <p:cNvPr id="21507" name="Tijdelijke aanduiding voor inhoud 2">
            <a:extLst>
              <a:ext uri="{FF2B5EF4-FFF2-40B4-BE49-F238E27FC236}">
                <a16:creationId xmlns:a16="http://schemas.microsoft.com/office/drawing/2014/main" id="{6DD3275B-7FB0-CBE8-8A17-CD8B5899F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6388" cy="4527550"/>
          </a:xfrm>
        </p:spPr>
        <p:txBody>
          <a:bodyPr/>
          <a:lstStyle/>
          <a:p>
            <a:r>
              <a:rPr lang="nl-NL" altLang="nl-NL" sz="2400" dirty="0"/>
              <a:t>Circa 3.000 woningen</a:t>
            </a:r>
          </a:p>
          <a:p>
            <a:pPr lvl="1"/>
            <a:r>
              <a:rPr lang="nl-NL" altLang="nl-NL" sz="2000" dirty="0"/>
              <a:t>30% sociale huurwoningen</a:t>
            </a:r>
          </a:p>
          <a:p>
            <a:pPr lvl="1"/>
            <a:r>
              <a:rPr lang="nl-NL" altLang="nl-NL" sz="2000" dirty="0"/>
              <a:t>10% </a:t>
            </a:r>
            <a:r>
              <a:rPr lang="nl-NL" altLang="nl-NL" sz="2000" dirty="0" err="1"/>
              <a:t>middeldure</a:t>
            </a:r>
            <a:r>
              <a:rPr lang="nl-NL" altLang="nl-NL" sz="2000" dirty="0"/>
              <a:t> huurwoningen (tot €1.000 per maand)</a:t>
            </a:r>
          </a:p>
          <a:p>
            <a:pPr lvl="1"/>
            <a:r>
              <a:rPr lang="nl-NL" altLang="nl-NL" sz="2000" dirty="0"/>
              <a:t>40% betaalbare koopwoningen:</a:t>
            </a:r>
            <a:endParaRPr lang="nl-NL" altLang="nl-NL" dirty="0"/>
          </a:p>
          <a:p>
            <a:pPr lvl="2"/>
            <a:r>
              <a:rPr lang="nl-NL" altLang="nl-NL" sz="1800" dirty="0"/>
              <a:t>20% goedkope koopwoningen (max. €240.000)</a:t>
            </a:r>
          </a:p>
          <a:p>
            <a:pPr lvl="2"/>
            <a:r>
              <a:rPr lang="nl-NL" altLang="nl-NL" sz="1800" dirty="0"/>
              <a:t>20% </a:t>
            </a:r>
            <a:r>
              <a:rPr lang="nl-NL" altLang="nl-NL" sz="1800" dirty="0" err="1"/>
              <a:t>middeldure</a:t>
            </a:r>
            <a:r>
              <a:rPr lang="nl-NL" altLang="nl-NL" sz="1800" dirty="0"/>
              <a:t> koopwoningen (NHG-Grens / €405.000)</a:t>
            </a:r>
          </a:p>
          <a:p>
            <a:pPr lvl="1"/>
            <a:r>
              <a:rPr lang="nl-NL" altLang="nl-NL" sz="2000" dirty="0"/>
              <a:t>20% dure woningen en overige type woningen</a:t>
            </a:r>
          </a:p>
        </p:txBody>
      </p:sp>
      <p:sp>
        <p:nvSpPr>
          <p:cNvPr id="21508" name="Tijdelijke aanduiding voor inhoud 3">
            <a:extLst>
              <a:ext uri="{FF2B5EF4-FFF2-40B4-BE49-F238E27FC236}">
                <a16:creationId xmlns:a16="http://schemas.microsoft.com/office/drawing/2014/main" id="{F8153614-680A-334F-D0E5-805DB2F8CAC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9025" y="1600200"/>
            <a:ext cx="5386388" cy="4527550"/>
          </a:xfrm>
        </p:spPr>
        <p:txBody>
          <a:bodyPr/>
          <a:lstStyle/>
          <a:p>
            <a:r>
              <a:rPr lang="nl-NL" altLang="nl-NL" sz="2400" dirty="0"/>
              <a:t>Maatschappelijke voorzieningen</a:t>
            </a:r>
          </a:p>
          <a:p>
            <a:pPr lvl="1"/>
            <a:r>
              <a:rPr lang="nl-NL" altLang="nl-NL" sz="1600" dirty="0"/>
              <a:t>Basisscholen, gymzaal en BSO</a:t>
            </a:r>
          </a:p>
          <a:p>
            <a:pPr lvl="1"/>
            <a:r>
              <a:rPr lang="nl-NL" altLang="nl-NL" sz="1600" dirty="0"/>
              <a:t>Medisch (gezondheidscentrum, huisartsen, etc.)</a:t>
            </a:r>
          </a:p>
          <a:p>
            <a:pPr lvl="1"/>
            <a:r>
              <a:rPr lang="nl-NL" altLang="nl-NL" sz="1600" dirty="0"/>
              <a:t>Buurthuizen</a:t>
            </a:r>
            <a:endParaRPr lang="nl-NL" altLang="nl-NL" sz="2000" dirty="0"/>
          </a:p>
          <a:p>
            <a:r>
              <a:rPr lang="nl-NL" altLang="nl-NL" sz="2400" dirty="0"/>
              <a:t>Commerciële voorzieningen</a:t>
            </a:r>
          </a:p>
          <a:p>
            <a:pPr lvl="1"/>
            <a:r>
              <a:rPr lang="nl-NL" altLang="nl-NL" sz="2000" dirty="0"/>
              <a:t>Supermarkten/winkels:</a:t>
            </a:r>
          </a:p>
          <a:p>
            <a:pPr lvl="2"/>
            <a:r>
              <a:rPr lang="nl-NL" altLang="nl-NL" sz="1600" dirty="0"/>
              <a:t>Circa 3500-5000m2</a:t>
            </a:r>
          </a:p>
          <a:p>
            <a:pPr lvl="1"/>
            <a:r>
              <a:rPr lang="nl-NL" altLang="nl-NL" sz="2000" dirty="0"/>
              <a:t>Kleinschalige bedrijvigheid</a:t>
            </a:r>
          </a:p>
          <a:p>
            <a:pPr lvl="2"/>
            <a:r>
              <a:rPr lang="nl-NL" altLang="nl-NL" sz="1600" dirty="0"/>
              <a:t>Circa 3300m2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102E3-52AB-5562-24EA-1268EA42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2637706"/>
            <a:ext cx="10975975" cy="1143000"/>
          </a:xfrm>
        </p:spPr>
        <p:txBody>
          <a:bodyPr/>
          <a:lstStyle/>
          <a:p>
            <a:r>
              <a:rPr lang="nl-NL" dirty="0"/>
              <a:t>3. Wat is er (de laatste tijd) gebeurd?</a:t>
            </a:r>
          </a:p>
        </p:txBody>
      </p:sp>
    </p:spTree>
    <p:extLst>
      <p:ext uri="{BB962C8B-B14F-4D97-AF65-F5344CB8AC3E}">
        <p14:creationId xmlns:p14="http://schemas.microsoft.com/office/powerpoint/2010/main" val="47381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Tijdelijke aanduiding voor inhoud 2" descr="3499-OssWest-Models_visiekaart_20220117-01 - Windows Photo Viewer">
            <a:extLst>
              <a:ext uri="{FF2B5EF4-FFF2-40B4-BE49-F238E27FC236}">
                <a16:creationId xmlns:a16="http://schemas.microsoft.com/office/drawing/2014/main" id="{146D9F66-B19C-ED42-B952-4E3637562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4123" r="14233" b="5122"/>
          <a:stretch>
            <a:fillRect/>
          </a:stretch>
        </p:blipFill>
        <p:spPr>
          <a:xfrm>
            <a:off x="336550" y="0"/>
            <a:ext cx="9577388" cy="6767513"/>
          </a:xfrm>
        </p:spPr>
      </p:pic>
      <p:sp>
        <p:nvSpPr>
          <p:cNvPr id="21507" name="Titel 1">
            <a:extLst>
              <a:ext uri="{FF2B5EF4-FFF2-40B4-BE49-F238E27FC236}">
                <a16:creationId xmlns:a16="http://schemas.microsoft.com/office/drawing/2014/main" id="{EE144EFE-C1AA-6A4E-C0EB-C23E0A2D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" y="188913"/>
            <a:ext cx="5127625" cy="711200"/>
          </a:xfrm>
        </p:spPr>
        <p:txBody>
          <a:bodyPr/>
          <a:lstStyle/>
          <a:p>
            <a:pPr algn="l"/>
            <a:br>
              <a:rPr lang="nl-NL" altLang="nl-NL" sz="4000" dirty="0"/>
            </a:br>
            <a:r>
              <a:rPr lang="nl-NL" altLang="nl-NL" sz="4000" dirty="0"/>
              <a:t>Structuurvisie</a:t>
            </a:r>
            <a:br>
              <a:rPr lang="nl-NL" altLang="nl-NL" sz="4000" dirty="0"/>
            </a:br>
            <a:r>
              <a:rPr lang="nl-NL" altLang="nl-NL" sz="2000" i="1" dirty="0"/>
              <a:t>februari 2022</a:t>
            </a:r>
            <a:r>
              <a:rPr lang="nl-NL" altLang="nl-NL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21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821C20E1-552F-FECD-6B1A-8B178483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Inhoud structuurvisie</a:t>
            </a:r>
          </a:p>
        </p:txBody>
      </p:sp>
      <p:sp>
        <p:nvSpPr>
          <p:cNvPr id="22531" name="Tijdelijke aanduiding voor inhoud 2">
            <a:extLst>
              <a:ext uri="{FF2B5EF4-FFF2-40B4-BE49-F238E27FC236}">
                <a16:creationId xmlns:a16="http://schemas.microsoft.com/office/drawing/2014/main" id="{8F1B4F71-77B0-B155-3C53-AA6150B72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971" y="2061642"/>
            <a:ext cx="5386388" cy="36337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NL" sz="2000" b="1"/>
              <a:t>Vertrekpunt 1: Gemengde buurten</a:t>
            </a:r>
            <a:r>
              <a:rPr lang="nl-NL" altLang="nl-NL" sz="2000"/>
              <a:t> Inwoners uit alle inkomenscategorieën, leeftijden en achtergronden samen.</a:t>
            </a:r>
          </a:p>
        </p:txBody>
      </p:sp>
      <p:sp>
        <p:nvSpPr>
          <p:cNvPr id="22532" name="Tijdelijke aanduiding voor inhoud 3">
            <a:extLst>
              <a:ext uri="{FF2B5EF4-FFF2-40B4-BE49-F238E27FC236}">
                <a16:creationId xmlns:a16="http://schemas.microsoft.com/office/drawing/2014/main" id="{D71C4C0A-F690-BD73-43DB-F3967B49AB2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7587" y="2061514"/>
            <a:ext cx="5616575" cy="36337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NL" sz="2000" b="1" dirty="0"/>
              <a:t>Vertrekpunt 2: Levendige buurten</a:t>
            </a:r>
            <a:r>
              <a:rPr lang="nl-NL" altLang="nl-NL" sz="2000" dirty="0"/>
              <a:t> Voorzieningen op loopafstand zodat bewoners worden gestimuleerd om in beweging te komen, elkaar te ontmoeten en daardoor elkaar te kennen.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2000" dirty="0"/>
          </a:p>
        </p:txBody>
      </p:sp>
      <p:pic>
        <p:nvPicPr>
          <p:cNvPr id="22534" name="Afbeelding 1">
            <a:extLst>
              <a:ext uri="{FF2B5EF4-FFF2-40B4-BE49-F238E27FC236}">
                <a16:creationId xmlns:a16="http://schemas.microsoft.com/office/drawing/2014/main" id="{2B583702-D73E-7E13-A5AB-5BFEE27BB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524250"/>
            <a:ext cx="43211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Afbeelding 4">
            <a:extLst>
              <a:ext uri="{FF2B5EF4-FFF2-40B4-BE49-F238E27FC236}">
                <a16:creationId xmlns:a16="http://schemas.microsoft.com/office/drawing/2014/main" id="{452A2073-DA3B-EE2B-B760-28BF66711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29" y="3645817"/>
            <a:ext cx="3896406" cy="233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5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3AA5F-5828-652A-5B82-43CD0D02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Optiegebied Structuurvisie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2F400C-D2D3-2AAE-33A1-B00661A3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0" t="15263" r="4802" b="4604"/>
          <a:stretch/>
        </p:blipFill>
        <p:spPr>
          <a:xfrm>
            <a:off x="3577307" y="1454540"/>
            <a:ext cx="4536504" cy="49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77FED-FC89-469B-FC90-F9058A49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Wvg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132C20-1632-89D0-463B-0B59F8244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Wvg</a:t>
            </a:r>
            <a:r>
              <a:rPr lang="nl-NL" dirty="0"/>
              <a:t> = Wet voorkeursrecht gemeenten</a:t>
            </a:r>
          </a:p>
          <a:p>
            <a:r>
              <a:rPr lang="nl-NL" dirty="0"/>
              <a:t>Op een groot deel van het gebied is de </a:t>
            </a:r>
            <a:r>
              <a:rPr lang="nl-NL" dirty="0" err="1"/>
              <a:t>Wvg</a:t>
            </a:r>
            <a:r>
              <a:rPr lang="nl-NL" dirty="0"/>
              <a:t> gevestigd.</a:t>
            </a:r>
          </a:p>
          <a:p>
            <a:r>
              <a:rPr lang="nl-NL" dirty="0"/>
              <a:t>Zogenaamde optiegebied nog niet.</a:t>
            </a:r>
          </a:p>
        </p:txBody>
      </p:sp>
    </p:spTree>
    <p:extLst>
      <p:ext uri="{BB962C8B-B14F-4D97-AF65-F5344CB8AC3E}">
        <p14:creationId xmlns:p14="http://schemas.microsoft.com/office/powerpoint/2010/main" val="377533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C4B6-2D7A-B12D-F376-6EDFAF36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 de structuurvisie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C36C68-58F5-E8A8-8957-2D8ABA01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5658"/>
            <a:ext cx="10975975" cy="3599830"/>
          </a:xfrm>
        </p:spPr>
        <p:txBody>
          <a:bodyPr/>
          <a:lstStyle/>
          <a:p>
            <a:r>
              <a:rPr lang="nl-NL" dirty="0"/>
              <a:t>Uitwerking opgestart </a:t>
            </a:r>
          </a:p>
          <a:p>
            <a:r>
              <a:rPr lang="nl-NL" dirty="0"/>
              <a:t>Thema-avonden gestart</a:t>
            </a:r>
          </a:p>
          <a:p>
            <a:r>
              <a:rPr lang="nl-NL" dirty="0"/>
              <a:t>Verdere afstemming overheden (Provincie, Waterschap)</a:t>
            </a:r>
          </a:p>
        </p:txBody>
      </p:sp>
    </p:spTree>
    <p:extLst>
      <p:ext uri="{BB962C8B-B14F-4D97-AF65-F5344CB8AC3E}">
        <p14:creationId xmlns:p14="http://schemas.microsoft.com/office/powerpoint/2010/main" val="29824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00CB8-A178-B051-A592-02908E70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 beleid - richtlijnen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15CDBC-DB02-3DE9-01C3-FBF49CEA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1104611" cy="4205288"/>
          </a:xfrm>
        </p:spPr>
        <p:txBody>
          <a:bodyPr/>
          <a:lstStyle/>
          <a:p>
            <a:r>
              <a:rPr lang="nl-NL" dirty="0"/>
              <a:t>Rijk</a:t>
            </a:r>
          </a:p>
          <a:p>
            <a:pPr lvl="1"/>
            <a:r>
              <a:rPr lang="nl-NL" dirty="0"/>
              <a:t>Kamerbrief vanuit Rijk ‘Bodem en water sturend’</a:t>
            </a:r>
          </a:p>
          <a:p>
            <a:pPr lvl="2"/>
            <a:r>
              <a:rPr lang="nl-NL" dirty="0"/>
              <a:t>Bodem en water staat centraal bij ruimtelijke ontwikkelingen</a:t>
            </a:r>
          </a:p>
          <a:p>
            <a:endParaRPr lang="nl-NL" dirty="0"/>
          </a:p>
          <a:p>
            <a:r>
              <a:rPr lang="nl-NL" dirty="0"/>
              <a:t>Provincie:</a:t>
            </a:r>
          </a:p>
          <a:p>
            <a:pPr lvl="1"/>
            <a:r>
              <a:rPr lang="nl-N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ymbol" panose="05050102010706020507" pitchFamily="18" charset="2"/>
              </a:rPr>
              <a:t>‘Ontwikkelperspectief en eerste uitvoeringsafspraken Stedelijk Brabant 2040’</a:t>
            </a:r>
          </a:p>
          <a:p>
            <a:pPr lvl="2"/>
            <a:r>
              <a:rPr lang="nl-NL" dirty="0">
                <a:latin typeface="Verdana" panose="020B0604030504040204" pitchFamily="34" charset="0"/>
              </a:rPr>
              <a:t>Uitbreiding kan maar nabij OV-knooppunten</a:t>
            </a:r>
          </a:p>
          <a:p>
            <a:pPr lvl="2"/>
            <a:r>
              <a:rPr lang="nl-NL" dirty="0">
                <a:latin typeface="Verdana" panose="020B0604030504040204" pitchFamily="34" charset="0"/>
              </a:rPr>
              <a:t>Verstedelijking in spoorzone </a:t>
            </a:r>
          </a:p>
          <a:p>
            <a:pPr lvl="2"/>
            <a:r>
              <a:rPr lang="nl-NL" dirty="0">
                <a:latin typeface="Verdana" panose="020B0604030504040204" pitchFamily="34" charset="0"/>
              </a:rPr>
              <a:t>Mobiliteitstransitie</a:t>
            </a:r>
          </a:p>
          <a:p>
            <a:pPr lvl="2"/>
            <a:r>
              <a:rPr lang="nl-NL" dirty="0">
                <a:latin typeface="Verdana" panose="020B0604030504040204" pitchFamily="34" charset="0"/>
              </a:rPr>
              <a:t>Zuinig ruimtegebruik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215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80AF9-6446-3985-EAC6-3427F8CC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nieuw beleid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33A020-0AA3-68B9-7E95-2204FB859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Opzet structuurvisie:</a:t>
            </a:r>
          </a:p>
          <a:p>
            <a:pPr lvl="1"/>
            <a:r>
              <a:rPr lang="nl-NL" dirty="0"/>
              <a:t>Paste niet binnen kaders ‘bodem en water sturend’</a:t>
            </a:r>
          </a:p>
          <a:p>
            <a:pPr lvl="1"/>
            <a:r>
              <a:rPr lang="nl-NL" dirty="0"/>
              <a:t>Paste niet binnen kaders ‘uitvoeringsafspraken </a:t>
            </a:r>
            <a:r>
              <a:rPr lang="nl-NL" dirty="0" err="1"/>
              <a:t>Sted</a:t>
            </a:r>
            <a:r>
              <a:rPr lang="nl-NL" dirty="0"/>
              <a:t>. Brabant 2040’</a:t>
            </a:r>
          </a:p>
          <a:p>
            <a:pPr lvl="1"/>
            <a:r>
              <a:rPr lang="nl-NL" dirty="0"/>
              <a:t>Paste niet binnen kaders verstedelijking spoorzone</a:t>
            </a:r>
          </a:p>
        </p:txBody>
      </p:sp>
    </p:spTree>
    <p:extLst>
      <p:ext uri="{BB962C8B-B14F-4D97-AF65-F5344CB8AC3E}">
        <p14:creationId xmlns:p14="http://schemas.microsoft.com/office/powerpoint/2010/main" val="335450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E8CD5-ECDC-EEB3-EB47-163FC79C0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521858-2B4A-FC38-D236-0A9E25BCA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036" y="2493690"/>
            <a:ext cx="10009112" cy="211304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Welkom - </a:t>
            </a:r>
            <a:r>
              <a:rPr lang="nl-NL" dirty="0"/>
              <a:t>wethouder S. van den Bergh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Woordje namens de bewoners van de </a:t>
            </a:r>
            <a:r>
              <a:rPr lang="nl-NL" i="0" dirty="0" err="1"/>
              <a:t>Oostenakkerstraat</a:t>
            </a:r>
            <a:r>
              <a:rPr lang="nl-NL" i="0" dirty="0"/>
              <a:t> en de Heihoekstraat – </a:t>
            </a:r>
            <a:r>
              <a:rPr lang="nl-NL" dirty="0"/>
              <a:t>mw. Van den Hurk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Uitleg over het proces – </a:t>
            </a:r>
            <a:r>
              <a:rPr lang="nl-NL" dirty="0"/>
              <a:t>projectleider B. Tax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Vragen en opmerkingen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512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9E72-8A43-AA01-96D4-AD32279A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Optiegebied</a:t>
            </a:r>
          </a:p>
        </p:txBody>
      </p:sp>
      <p:pic>
        <p:nvPicPr>
          <p:cNvPr id="5" name="Tijdelijke aanduiding voor inhoud 4" descr="Afbeelding met schermopname, kaart&#10;&#10;Automatisch gegenereerde beschrijving">
            <a:extLst>
              <a:ext uri="{FF2B5EF4-FFF2-40B4-BE49-F238E27FC236}">
                <a16:creationId xmlns:a16="http://schemas.microsoft.com/office/drawing/2014/main" id="{FCC06DFB-178B-A5D6-C8FF-2A60EC6BB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22117" r="33735" b="22041"/>
          <a:stretch/>
        </p:blipFill>
        <p:spPr>
          <a:xfrm>
            <a:off x="5970779" y="1417638"/>
            <a:ext cx="4726732" cy="4460428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7FA3333-1648-4BAF-3AD5-95FD1ED3A155}"/>
              </a:ext>
            </a:extLst>
          </p:cNvPr>
          <p:cNvSpPr txBox="1"/>
          <p:nvPr/>
        </p:nvSpPr>
        <p:spPr>
          <a:xfrm>
            <a:off x="601850" y="1411351"/>
            <a:ext cx="53362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n-lt"/>
                <a:cs typeface="+mn-cs"/>
              </a:rPr>
              <a:t>Optiegebied:</a:t>
            </a:r>
          </a:p>
          <a:p>
            <a:pPr marL="457200" indent="-457200">
              <a:buFontTx/>
              <a:buChar char="-"/>
            </a:pPr>
            <a:r>
              <a:rPr lang="nl-NL" sz="2400" dirty="0">
                <a:latin typeface="+mn-lt"/>
                <a:cs typeface="+mn-cs"/>
              </a:rPr>
              <a:t>Leek te passen binnen kaders ‘bodem en water sturend’ – onderzoek opgestart</a:t>
            </a:r>
          </a:p>
          <a:p>
            <a:pPr marL="457200" indent="-457200">
              <a:buFontTx/>
              <a:buChar char="-"/>
            </a:pPr>
            <a:r>
              <a:rPr lang="nl-NL" sz="2400" dirty="0">
                <a:latin typeface="+mn-lt"/>
                <a:cs typeface="+mn-cs"/>
              </a:rPr>
              <a:t>Past binnen kaders uitvoeringsafspraken ‘Stedelijk Brabant 2040’</a:t>
            </a:r>
          </a:p>
          <a:p>
            <a:pPr marL="457200" indent="-457200">
              <a:buFontTx/>
              <a:buChar char="-"/>
            </a:pPr>
            <a:r>
              <a:rPr lang="nl-NL" sz="2400" dirty="0">
                <a:latin typeface="+mn-lt"/>
                <a:cs typeface="+mn-cs"/>
              </a:rPr>
              <a:t>Past binnen kaders verstedelijking spoorzone</a:t>
            </a:r>
          </a:p>
          <a:p>
            <a:pPr marL="457200" indent="-457200">
              <a:buFontTx/>
              <a:buChar char="-"/>
            </a:pPr>
            <a:endParaRPr lang="nl-NL" sz="2400" dirty="0">
              <a:latin typeface="+mn-lt"/>
              <a:cs typeface="+mn-cs"/>
            </a:endParaRPr>
          </a:p>
          <a:p>
            <a:pPr marL="457200" indent="-4572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45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0B4DE-F0C9-4823-3A7C-493E2B58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Raadsbesluit oktober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E93CEB-2422-DA96-DEC6-81D4E752C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33650"/>
            <a:ext cx="10975975" cy="420528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Raadsbesluit 6 oktober 2022: </a:t>
            </a:r>
          </a:p>
          <a:p>
            <a:r>
              <a:rPr lang="nl-NL" dirty="0"/>
              <a:t>Onderzoek naar haalbaarheid optiegebied</a:t>
            </a:r>
          </a:p>
          <a:p>
            <a:r>
              <a:rPr lang="nl-NL" dirty="0"/>
              <a:t>Deelproject Klein Amsteleind planning 2026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4721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24BD1-F734-C86C-E1DF-7D747A78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Begrenzing Klein Amsteleind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B92ACD-7DF8-BB11-153C-029475992696}"/>
              </a:ext>
            </a:extLst>
          </p:cNvPr>
          <p:cNvSpPr txBox="1"/>
          <p:nvPr/>
        </p:nvSpPr>
        <p:spPr>
          <a:xfrm>
            <a:off x="264939" y="141763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latin typeface="+mn-lt"/>
            </a:endParaRPr>
          </a:p>
          <a:p>
            <a:r>
              <a:rPr lang="nl-NL" sz="2400" i="1" dirty="0">
                <a:latin typeface="+mn-lt"/>
              </a:rPr>
              <a:t>Globale Begrenzing - kan nog wijzigen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651034-3083-A722-8DD0-CE89BD58B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2" t="28583" r="42914" b="18929"/>
          <a:stretch/>
        </p:blipFill>
        <p:spPr>
          <a:xfrm>
            <a:off x="3921968" y="1389979"/>
            <a:ext cx="6192688" cy="47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2DB3FA00-A4D5-332F-7FD2-035A7449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Planning Klein Amsteleind</a:t>
            </a:r>
          </a:p>
        </p:txBody>
      </p:sp>
      <p:sp>
        <p:nvSpPr>
          <p:cNvPr id="28675" name="Tijdelijke aanduiding voor inhoud 2">
            <a:extLst>
              <a:ext uri="{FF2B5EF4-FFF2-40B4-BE49-F238E27FC236}">
                <a16:creationId xmlns:a16="http://schemas.microsoft.com/office/drawing/2014/main" id="{B1D78647-8404-561C-3BBE-6A354165A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7338"/>
            <a:ext cx="10599738" cy="4527550"/>
          </a:xfrm>
        </p:spPr>
        <p:txBody>
          <a:bodyPr/>
          <a:lstStyle/>
          <a:p>
            <a:pPr lvl="1" eaLnBrk="1" hangingPunct="1"/>
            <a:endParaRPr lang="nl-NL" altLang="nl-NL" sz="2000" dirty="0"/>
          </a:p>
          <a:p>
            <a:pPr eaLnBrk="1" hangingPunct="1"/>
            <a:r>
              <a:rPr lang="nl-NL" altLang="nl-NL" sz="2400" dirty="0"/>
              <a:t>Omgevingsplan inclusief MER (onderzoeken)</a:t>
            </a:r>
          </a:p>
          <a:p>
            <a:pPr lvl="1" eaLnBrk="1" hangingPunct="1"/>
            <a:r>
              <a:rPr lang="nl-NL" altLang="nl-NL" sz="2000" dirty="0"/>
              <a:t>Ontwerp omgevingsplan - Januari 2025</a:t>
            </a:r>
          </a:p>
          <a:p>
            <a:pPr lvl="1" eaLnBrk="1" hangingPunct="1"/>
            <a:r>
              <a:rPr lang="nl-NL" altLang="nl-NL" sz="2000" dirty="0"/>
              <a:t>Vastgesteld omgevingsplan - Augustus 2025</a:t>
            </a:r>
          </a:p>
          <a:p>
            <a:pPr lvl="1" eaLnBrk="1" hangingPunct="1"/>
            <a:r>
              <a:rPr lang="nl-NL" altLang="nl-NL" sz="2000" dirty="0"/>
              <a:t>Onherroepelijk omgevingsplan (afhankelijk Rvs) – Mei 2026</a:t>
            </a:r>
          </a:p>
          <a:p>
            <a:pPr eaLnBrk="1" hangingPunct="1"/>
            <a:r>
              <a:rPr lang="nl-NL" altLang="nl-NL" sz="2400" dirty="0"/>
              <a:t>Start bouw</a:t>
            </a:r>
          </a:p>
          <a:p>
            <a:pPr lvl="1" eaLnBrk="1" hangingPunct="1"/>
            <a:r>
              <a:rPr lang="nl-NL" altLang="nl-NL" sz="2000" dirty="0"/>
              <a:t>2026-2027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0B4DE-F0C9-4823-3A7C-493E2B58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 haalbaarheid optiegebied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E93CEB-2422-DA96-DEC6-81D4E752C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33650"/>
            <a:ext cx="10975975" cy="420528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Onderzoek naar haalbaarheid optiegebied</a:t>
            </a:r>
          </a:p>
          <a:p>
            <a:pPr lvl="1"/>
            <a:r>
              <a:rPr lang="nl-NL" dirty="0"/>
              <a:t>Bodem en water (botsproef)</a:t>
            </a:r>
          </a:p>
          <a:p>
            <a:pPr lvl="1"/>
            <a:r>
              <a:rPr lang="nl-NL" dirty="0"/>
              <a:t>Milieu</a:t>
            </a:r>
          </a:p>
          <a:p>
            <a:pPr lvl="1"/>
            <a:r>
              <a:rPr lang="nl-NL" dirty="0"/>
              <a:t>Planologisch / beleid</a:t>
            </a:r>
          </a:p>
          <a:p>
            <a:pPr lvl="1"/>
            <a:r>
              <a:rPr lang="nl-NL" dirty="0"/>
              <a:t>Stedenbouwkundig</a:t>
            </a:r>
          </a:p>
          <a:p>
            <a:pPr lvl="1"/>
            <a:r>
              <a:rPr lang="nl-NL" dirty="0"/>
              <a:t>Financieel</a:t>
            </a:r>
          </a:p>
        </p:txBody>
      </p:sp>
    </p:spTree>
    <p:extLst>
      <p:ext uri="{BB962C8B-B14F-4D97-AF65-F5344CB8AC3E}">
        <p14:creationId xmlns:p14="http://schemas.microsoft.com/office/powerpoint/2010/main" val="1016895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FECF1-82D3-39EF-D308-233E230C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Wvg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60ED19-AA92-F906-1B10-92D7C5559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Collegebesluit 28 maart 2023 </a:t>
            </a:r>
          </a:p>
          <a:p>
            <a:r>
              <a:rPr lang="nl-NL" dirty="0"/>
              <a:t>Raadsbesluit 11 mei 2023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A8B7B3-5665-C871-3D78-E34839150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01" t="33592" r="24608" b="19170"/>
          <a:stretch/>
        </p:blipFill>
        <p:spPr>
          <a:xfrm>
            <a:off x="5975973" y="2565698"/>
            <a:ext cx="501815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2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3DB67-CBD5-1376-F90C-24E7252F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Akkoord optiegebied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C2B635-BD4E-CB5F-6396-F64D1CDE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Raadsbesluit 6 juli 2023: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Akkoord om optiegebied mee te nemen in ontwikkeling Amsteleind.</a:t>
            </a:r>
          </a:p>
          <a:p>
            <a:pPr lvl="2"/>
            <a:r>
              <a:rPr lang="nl-NL" dirty="0"/>
              <a:t>Akkoord om gronden van het optiegebied stedelijk in te richten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Akkoord om gronden aan de noordzijde van Amsteleind niet mee te nemen in de ontwikkeling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64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F7C94-CE77-2F0B-123A-E051F487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Plangebied Amsteleind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5FB286-89D9-BFCD-E47C-F9B5464BF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2" t="29005" r="41454" b="23756"/>
          <a:stretch/>
        </p:blipFill>
        <p:spPr>
          <a:xfrm>
            <a:off x="3289275" y="1417638"/>
            <a:ext cx="52897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51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57C9-8C32-084D-E20F-C4FC7034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in opzet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C7F3E-AB72-AA04-CBD6-B5BE1F044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betekent dit voor de opzet van Amsteleind?</a:t>
            </a:r>
          </a:p>
          <a:p>
            <a:r>
              <a:rPr lang="nl-NL" dirty="0"/>
              <a:t>Compacter plangebied</a:t>
            </a:r>
          </a:p>
          <a:p>
            <a:r>
              <a:rPr lang="nl-NL" dirty="0"/>
              <a:t>Geconcentreerd</a:t>
            </a:r>
          </a:p>
          <a:p>
            <a:r>
              <a:rPr lang="nl-NL" dirty="0" err="1"/>
              <a:t>Stedelijker</a:t>
            </a:r>
            <a:endParaRPr lang="nl-NL" dirty="0"/>
          </a:p>
          <a:p>
            <a:r>
              <a:rPr lang="nl-NL" dirty="0"/>
              <a:t>Meer buitengebied/groen dat intact blijft</a:t>
            </a:r>
          </a:p>
          <a:p>
            <a:r>
              <a:rPr lang="nl-NL" dirty="0"/>
              <a:t>Infrastructuur zonder optie randweg – Koersnota mobiliteit vastgesteld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158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F7AD6-38AE-F47A-6846-25CC68B3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Opzet huidige inzicht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BEFC544-D533-7B25-2288-231361948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1" t="10109" r="38781" b="2762"/>
          <a:stretch/>
        </p:blipFill>
        <p:spPr>
          <a:xfrm>
            <a:off x="767097" y="1269554"/>
            <a:ext cx="3778414" cy="5315396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768C0BB5-1E4D-EC05-6E49-9CD05EDBE4FF}"/>
              </a:ext>
            </a:extLst>
          </p:cNvPr>
          <p:cNvSpPr/>
          <p:nvPr/>
        </p:nvSpPr>
        <p:spPr>
          <a:xfrm>
            <a:off x="4585419" y="3501802"/>
            <a:ext cx="180020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16047DD-7728-1740-C8A5-19CBF3F9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2" t="29005" r="41454" b="23756"/>
          <a:stretch/>
        </p:blipFill>
        <p:spPr>
          <a:xfrm>
            <a:off x="6601643" y="1445978"/>
            <a:ext cx="52897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4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A7A43-FE86-A34E-4448-6502217BB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637" y="2781722"/>
            <a:ext cx="10365899" cy="1470366"/>
          </a:xfrm>
        </p:spPr>
        <p:txBody>
          <a:bodyPr/>
          <a:lstStyle/>
          <a:p>
            <a:r>
              <a:rPr lang="nl-NL" dirty="0"/>
              <a:t>1. Introductie</a:t>
            </a:r>
          </a:p>
        </p:txBody>
      </p:sp>
    </p:spTree>
    <p:extLst>
      <p:ext uri="{BB962C8B-B14F-4D97-AF65-F5344CB8AC3E}">
        <p14:creationId xmlns:p14="http://schemas.microsoft.com/office/powerpoint/2010/main" val="2662796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2B200-1026-84FF-4F6B-8DB697DC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Wvg</a:t>
            </a:r>
            <a:r>
              <a:rPr lang="nl-NL" dirty="0"/>
              <a:t> Noordkant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37A8DA-041D-8C22-9E23-D9D17982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71" y="2493690"/>
            <a:ext cx="10975975" cy="4205288"/>
          </a:xfrm>
        </p:spPr>
        <p:txBody>
          <a:bodyPr/>
          <a:lstStyle/>
          <a:p>
            <a:r>
              <a:rPr lang="nl-NL" dirty="0"/>
              <a:t>Collegebesluit 18 juli 2023</a:t>
            </a:r>
          </a:p>
          <a:p>
            <a:pPr lvl="1"/>
            <a:r>
              <a:rPr lang="nl-NL" dirty="0" err="1"/>
              <a:t>Wvg</a:t>
            </a:r>
            <a:r>
              <a:rPr lang="nl-NL" dirty="0"/>
              <a:t> aan de noordzijde van het gebied ingetrokken</a:t>
            </a:r>
          </a:p>
          <a:p>
            <a:pPr lvl="1"/>
            <a:r>
              <a:rPr lang="nl-NL" dirty="0"/>
              <a:t>Eigenaren zijn hiervan op de hoogte gesteld</a:t>
            </a:r>
          </a:p>
        </p:txBody>
      </p:sp>
    </p:spTree>
    <p:extLst>
      <p:ext uri="{BB962C8B-B14F-4D97-AF65-F5344CB8AC3E}">
        <p14:creationId xmlns:p14="http://schemas.microsoft.com/office/powerpoint/2010/main" val="1433228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2DB3FA00-A4D5-332F-7FD2-035A7449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Planning Amsteleind</a:t>
            </a:r>
          </a:p>
        </p:txBody>
      </p:sp>
      <p:sp>
        <p:nvSpPr>
          <p:cNvPr id="28675" name="Tijdelijke aanduiding voor inhoud 2">
            <a:extLst>
              <a:ext uri="{FF2B5EF4-FFF2-40B4-BE49-F238E27FC236}">
                <a16:creationId xmlns:a16="http://schemas.microsoft.com/office/drawing/2014/main" id="{B1D78647-8404-561C-3BBE-6A354165A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7338"/>
            <a:ext cx="10599738" cy="4527550"/>
          </a:xfrm>
        </p:spPr>
        <p:txBody>
          <a:bodyPr/>
          <a:lstStyle/>
          <a:p>
            <a:pPr lvl="1" eaLnBrk="1" hangingPunct="1"/>
            <a:endParaRPr lang="nl-NL" altLang="nl-NL" sz="2000" dirty="0"/>
          </a:p>
          <a:p>
            <a:pPr eaLnBrk="1" hangingPunct="1"/>
            <a:r>
              <a:rPr lang="nl-NL" altLang="nl-NL" sz="2400" dirty="0"/>
              <a:t>Omgevingsplan inclusief MER (onderzoeken)</a:t>
            </a:r>
          </a:p>
          <a:p>
            <a:pPr lvl="1" eaLnBrk="1" hangingPunct="1"/>
            <a:r>
              <a:rPr lang="nl-NL" altLang="nl-NL" sz="2000" dirty="0"/>
              <a:t>Onherroepelijk omgevingsplan – 2027</a:t>
            </a:r>
          </a:p>
          <a:p>
            <a:pPr eaLnBrk="1" hangingPunct="1"/>
            <a:r>
              <a:rPr lang="nl-NL" altLang="nl-NL" sz="2400" dirty="0"/>
              <a:t>Start bouw</a:t>
            </a:r>
          </a:p>
          <a:p>
            <a:pPr lvl="1" eaLnBrk="1" hangingPunct="1"/>
            <a:r>
              <a:rPr lang="nl-NL" altLang="nl-NL" sz="2000" dirty="0"/>
              <a:t>Afhankelijk van de fasering</a:t>
            </a:r>
          </a:p>
          <a:p>
            <a:pPr lvl="1" eaLnBrk="1" hangingPunct="1"/>
            <a:r>
              <a:rPr lang="nl-NL" altLang="nl-NL" sz="2000" dirty="0"/>
              <a:t>Gerealiseerd 2040</a:t>
            </a:r>
          </a:p>
        </p:txBody>
      </p:sp>
    </p:spTree>
    <p:extLst>
      <p:ext uri="{BB962C8B-B14F-4D97-AF65-F5344CB8AC3E}">
        <p14:creationId xmlns:p14="http://schemas.microsoft.com/office/powerpoint/2010/main" val="2815777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D98E7-FB5B-B149-B89B-4C3CF90E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1" y="2997746"/>
            <a:ext cx="10975975" cy="1143000"/>
          </a:xfrm>
        </p:spPr>
        <p:txBody>
          <a:bodyPr/>
          <a:lstStyle/>
          <a:p>
            <a:r>
              <a:rPr lang="nl-NL" dirty="0"/>
              <a:t>4. Hoe gaan we verder?</a:t>
            </a:r>
          </a:p>
        </p:txBody>
      </p:sp>
    </p:spTree>
    <p:extLst>
      <p:ext uri="{BB962C8B-B14F-4D97-AF65-F5344CB8AC3E}">
        <p14:creationId xmlns:p14="http://schemas.microsoft.com/office/powerpoint/2010/main" val="1713541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E8FD-A7BA-F451-4771-46113FC8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verder?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683ACD-3D93-C65F-5AC7-47AC8114D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Planvorming </a:t>
            </a:r>
          </a:p>
          <a:p>
            <a:pPr lvl="1"/>
            <a:r>
              <a:rPr lang="nl-NL" dirty="0"/>
              <a:t>Uitwerking omgevingsplan </a:t>
            </a:r>
          </a:p>
          <a:p>
            <a:pPr lvl="1"/>
            <a:r>
              <a:rPr lang="nl-NL" dirty="0"/>
              <a:t>Uitwerking en opstarten onderzoeken (milieu, bodem, water, archeologie, </a:t>
            </a:r>
            <a:r>
              <a:rPr lang="nl-NL" dirty="0" err="1"/>
              <a:t>flora&amp;fauna</a:t>
            </a:r>
            <a:r>
              <a:rPr lang="nl-NL" dirty="0"/>
              <a:t>, etc.)</a:t>
            </a:r>
          </a:p>
          <a:p>
            <a:pPr lvl="1"/>
            <a:r>
              <a:rPr lang="nl-NL" dirty="0"/>
              <a:t>Uitwerking Stedenbouw</a:t>
            </a:r>
          </a:p>
          <a:p>
            <a:pPr lvl="1"/>
            <a:r>
              <a:rPr lang="nl-NL" dirty="0"/>
              <a:t>Uitwerking verkeer/infrastructuur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056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4D5E5-9C50-61F4-CECF-9D1E3322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verder?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C02C75-38BB-4FCA-F1DF-691D22E23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Communicatie</a:t>
            </a:r>
          </a:p>
          <a:p>
            <a:pPr lvl="1"/>
            <a:r>
              <a:rPr lang="nl-NL" dirty="0"/>
              <a:t>Meer betrokkenheid van buitenaf</a:t>
            </a:r>
          </a:p>
          <a:p>
            <a:pPr lvl="1"/>
            <a:r>
              <a:rPr lang="nl-NL" dirty="0"/>
              <a:t>Organiseren informatieavonden/inloopavonden</a:t>
            </a:r>
          </a:p>
          <a:p>
            <a:pPr lvl="1"/>
            <a:r>
              <a:rPr lang="nl-NL" dirty="0"/>
              <a:t>Digitale nieuwsbrieven </a:t>
            </a:r>
          </a:p>
        </p:txBody>
      </p:sp>
    </p:spTree>
    <p:extLst>
      <p:ext uri="{BB962C8B-B14F-4D97-AF65-F5344CB8AC3E}">
        <p14:creationId xmlns:p14="http://schemas.microsoft.com/office/powerpoint/2010/main" val="1875659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3">
            <a:extLst>
              <a:ext uri="{FF2B5EF4-FFF2-40B4-BE49-F238E27FC236}">
                <a16:creationId xmlns:a16="http://schemas.microsoft.com/office/drawing/2014/main" id="{709280B5-27A1-9BD9-E937-E15645CF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45" y="1417638"/>
            <a:ext cx="7920683" cy="52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el 1">
            <a:extLst>
              <a:ext uri="{FF2B5EF4-FFF2-40B4-BE49-F238E27FC236}">
                <a16:creationId xmlns:a16="http://schemas.microsoft.com/office/drawing/2014/main" id="{B2A5617E-5A38-865F-857D-79668107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3600" dirty="0"/>
              <a:t>Ideeën – Oplossingen – Kansen - Wensen Vragen – Opmerkingen </a:t>
            </a:r>
          </a:p>
        </p:txBody>
      </p:sp>
      <p:sp>
        <p:nvSpPr>
          <p:cNvPr id="37892" name="Tekstvak 4">
            <a:extLst>
              <a:ext uri="{FF2B5EF4-FFF2-40B4-BE49-F238E27FC236}">
                <a16:creationId xmlns:a16="http://schemas.microsoft.com/office/drawing/2014/main" id="{F4284DE1-A5C6-4F37-CF4D-8A655C5A8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507" y="2398712"/>
            <a:ext cx="172878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nl-NL" sz="20000" dirty="0">
                <a:solidFill>
                  <a:schemeClr val="bg1"/>
                </a:solidFill>
                <a:latin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831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4A1E6-2183-46C5-DDB4-B8F9EAFBF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637" y="477466"/>
            <a:ext cx="10365899" cy="1470366"/>
          </a:xfrm>
        </p:spPr>
        <p:txBody>
          <a:bodyPr/>
          <a:lstStyle/>
          <a:p>
            <a:r>
              <a:rPr lang="nl-NL" dirty="0"/>
              <a:t>Doel informatieavond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BF2296-3023-A408-D1DE-5792F8771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9274" y="1947832"/>
            <a:ext cx="8536623" cy="324036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2400" i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400" i="0" dirty="0"/>
              <a:t>Informeren wat er de afgelopen periode is gebeurd en besloten </a:t>
            </a:r>
            <a:r>
              <a:rPr lang="nl-NL" sz="2400" i="0" dirty="0">
                <a:sym typeface="Wingdings" panose="05000000000000000000" pitchFamily="2" charset="2"/>
              </a:rPr>
              <a:t> (intern) proces</a:t>
            </a:r>
            <a:endParaRPr lang="nl-NL" sz="2400" i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400" i="0" dirty="0"/>
              <a:t>Iedereen dezelfde informatie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400" i="0" dirty="0"/>
              <a:t>Vragen bewoners ophalen en beantwoorden</a:t>
            </a:r>
          </a:p>
          <a:p>
            <a:pPr algn="l"/>
            <a:endParaRPr lang="nl-NL" sz="2400" i="0" dirty="0"/>
          </a:p>
          <a:p>
            <a:pPr algn="l"/>
            <a:r>
              <a:rPr lang="nl-NL" sz="2400" dirty="0"/>
              <a:t>Wat niet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400" i="0" dirty="0"/>
              <a:t>Er worden geen nieuwe plannen/schetsen o.i.d. getoond, omdat de planvorming nu begint.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207895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0B79F21-5D21-5069-95B6-CD26C0248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4" t="20607" r="11028" b="12209"/>
          <a:stretch/>
        </p:blipFill>
        <p:spPr>
          <a:xfrm>
            <a:off x="808374" y="621481"/>
            <a:ext cx="10977845" cy="59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E801B75-3EA4-F6E6-3890-B176C9D74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4" t="20608" r="10437" b="13259"/>
          <a:stretch/>
        </p:blipFill>
        <p:spPr>
          <a:xfrm>
            <a:off x="768995" y="477466"/>
            <a:ext cx="105611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E6F0C-93FF-731F-0C6C-0B5A2DB27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088BCD-CF7E-F341-F56A-AC76E7B8A2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Introductie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Korte terugblik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Wat is er gebeurd?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i="0" dirty="0"/>
              <a:t>Hoe gaan we verder?</a:t>
            </a:r>
          </a:p>
        </p:txBody>
      </p:sp>
    </p:spTree>
    <p:extLst>
      <p:ext uri="{BB962C8B-B14F-4D97-AF65-F5344CB8AC3E}">
        <p14:creationId xmlns:p14="http://schemas.microsoft.com/office/powerpoint/2010/main" val="372996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A60FD-842D-6B4E-5CF9-9E7EAB042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019" y="2493690"/>
            <a:ext cx="10365899" cy="1470366"/>
          </a:xfrm>
        </p:spPr>
        <p:txBody>
          <a:bodyPr/>
          <a:lstStyle/>
          <a:p>
            <a:r>
              <a:rPr lang="nl-NL" dirty="0"/>
              <a:t>2. Korte terugblik</a:t>
            </a:r>
          </a:p>
        </p:txBody>
      </p:sp>
    </p:spTree>
    <p:extLst>
      <p:ext uri="{BB962C8B-B14F-4D97-AF65-F5344CB8AC3E}">
        <p14:creationId xmlns:p14="http://schemas.microsoft.com/office/powerpoint/2010/main" val="288300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1CD38C31-428A-37F9-0E1A-2C041C54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Waarom Amsteleind</a:t>
            </a:r>
          </a:p>
        </p:txBody>
      </p:sp>
      <p:sp>
        <p:nvSpPr>
          <p:cNvPr id="18435" name="Tijdelijke aanduiding voor inhoud 2">
            <a:extLst>
              <a:ext uri="{FF2B5EF4-FFF2-40B4-BE49-F238E27FC236}">
                <a16:creationId xmlns:a16="http://schemas.microsoft.com/office/drawing/2014/main" id="{240F1966-F386-46AF-373C-59F6A6877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6064250" cy="4527550"/>
          </a:xfrm>
        </p:spPr>
        <p:txBody>
          <a:bodyPr/>
          <a:lstStyle/>
          <a:p>
            <a:pPr eaLnBrk="1" hangingPunct="1"/>
            <a:r>
              <a:rPr lang="nl-NL" altLang="nl-NL" sz="2000" dirty="0"/>
              <a:t>Woningbehoefte in heel Nederland, de regio </a:t>
            </a:r>
            <a:r>
              <a:rPr lang="nl-NL" altLang="nl-NL" sz="2000" u="sng" dirty="0"/>
              <a:t>en ook in Oss.</a:t>
            </a:r>
          </a:p>
          <a:p>
            <a:pPr eaLnBrk="1" hangingPunct="1"/>
            <a:r>
              <a:rPr lang="nl-NL" altLang="nl-NL" sz="2000" dirty="0"/>
              <a:t>Woningbehoefte: 8.500 woningen in gem. Oss </a:t>
            </a:r>
          </a:p>
          <a:p>
            <a:pPr eaLnBrk="1" hangingPunct="1"/>
            <a:r>
              <a:rPr lang="nl-NL" altLang="nl-NL" sz="2000" dirty="0"/>
              <a:t>6.500 woningen in het stedelijke gebied (Oss-Berghem) – </a:t>
            </a:r>
          </a:p>
          <a:p>
            <a:pPr eaLnBrk="1" hangingPunct="1"/>
            <a:r>
              <a:rPr lang="nl-NL" altLang="nl-NL" sz="2000" dirty="0"/>
              <a:t>3.000 woningen aan de rand (Amsteleind)</a:t>
            </a:r>
          </a:p>
          <a:p>
            <a:pPr eaLnBrk="1" hangingPunct="1"/>
            <a:r>
              <a:rPr lang="nl-NL" altLang="nl-NL" sz="2000" dirty="0"/>
              <a:t>Behoefte aan verschillende woonmilieus</a:t>
            </a:r>
          </a:p>
          <a:p>
            <a:pPr eaLnBrk="1" hangingPunct="1"/>
            <a:r>
              <a:rPr lang="nl-NL" altLang="nl-NL" sz="2000" dirty="0"/>
              <a:t>Andere soorten woningen nodig: door vergrijzing, starters en doorstromers</a:t>
            </a:r>
          </a:p>
          <a:p>
            <a:pPr eaLnBrk="1" hangingPunct="1"/>
            <a:r>
              <a:rPr lang="nl-NL" altLang="nl-NL" sz="2000" dirty="0"/>
              <a:t>Geen versnippering maar 3.000 woningen met voorzieningen en passende bedrijvigheid in een nieuwe wijk, op korte afstand van centrum en stations.</a:t>
            </a:r>
          </a:p>
        </p:txBody>
      </p:sp>
      <p:pic>
        <p:nvPicPr>
          <p:cNvPr id="18436" name="Tijdelijke aanduiding voor inhoud 4">
            <a:extLst>
              <a:ext uri="{FF2B5EF4-FFF2-40B4-BE49-F238E27FC236}">
                <a16:creationId xmlns:a16="http://schemas.microsoft.com/office/drawing/2014/main" id="{0F0B4BF8-2FA7-4054-06A5-CF782A37C00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400" y="1989138"/>
            <a:ext cx="4881563" cy="31686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Huisstijl Kleuren">
      <a:dk1>
        <a:srgbClr val="003E52"/>
      </a:dk1>
      <a:lt1>
        <a:sysClr val="window" lastClr="FFFFFF"/>
      </a:lt1>
      <a:dk2>
        <a:srgbClr val="007DA4"/>
      </a:dk2>
      <a:lt2>
        <a:srgbClr val="D8D1CA"/>
      </a:lt2>
      <a:accent1>
        <a:srgbClr val="D18A00"/>
      </a:accent1>
      <a:accent2>
        <a:srgbClr val="26CAD3"/>
      </a:accent2>
      <a:accent3>
        <a:srgbClr val="E63C2F"/>
      </a:accent3>
      <a:accent4>
        <a:srgbClr val="003594"/>
      </a:accent4>
      <a:accent5>
        <a:srgbClr val="4BACC6"/>
      </a:accent5>
      <a:accent6>
        <a:srgbClr val="001F5B"/>
      </a:accent6>
      <a:hlink>
        <a:srgbClr val="3E8EDE"/>
      </a:hlink>
      <a:folHlink>
        <a:srgbClr val="85332D"/>
      </a:folHlink>
    </a:clrScheme>
    <a:fontScheme name="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Huisstijl Kleuren">
      <a:dk1>
        <a:srgbClr val="003E52"/>
      </a:dk1>
      <a:lt1>
        <a:sysClr val="window" lastClr="FFFFFF"/>
      </a:lt1>
      <a:dk2>
        <a:srgbClr val="007DA4"/>
      </a:dk2>
      <a:lt2>
        <a:srgbClr val="D8D1CA"/>
      </a:lt2>
      <a:accent1>
        <a:srgbClr val="D18A00"/>
      </a:accent1>
      <a:accent2>
        <a:srgbClr val="26CAD3"/>
      </a:accent2>
      <a:accent3>
        <a:srgbClr val="E63C2F"/>
      </a:accent3>
      <a:accent4>
        <a:srgbClr val="003594"/>
      </a:accent4>
      <a:accent5>
        <a:srgbClr val="4BACC6"/>
      </a:accent5>
      <a:accent6>
        <a:srgbClr val="001F5B"/>
      </a:accent6>
      <a:hlink>
        <a:srgbClr val="3E8EDE"/>
      </a:hlink>
      <a:folHlink>
        <a:srgbClr val="85332D"/>
      </a:folHlink>
    </a:clrScheme>
    <a:fontScheme name="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Huisstijl Kleuren">
      <a:dk1>
        <a:srgbClr val="003E52"/>
      </a:dk1>
      <a:lt1>
        <a:sysClr val="window" lastClr="FFFFFF"/>
      </a:lt1>
      <a:dk2>
        <a:srgbClr val="007DA4"/>
      </a:dk2>
      <a:lt2>
        <a:srgbClr val="D8D1CA"/>
      </a:lt2>
      <a:accent1>
        <a:srgbClr val="D18A00"/>
      </a:accent1>
      <a:accent2>
        <a:srgbClr val="26CAD3"/>
      </a:accent2>
      <a:accent3>
        <a:srgbClr val="E63C2F"/>
      </a:accent3>
      <a:accent4>
        <a:srgbClr val="003594"/>
      </a:accent4>
      <a:accent5>
        <a:srgbClr val="4BACC6"/>
      </a:accent5>
      <a:accent6>
        <a:srgbClr val="001F5B"/>
      </a:accent6>
      <a:hlink>
        <a:srgbClr val="3E8EDE"/>
      </a:hlink>
      <a:folHlink>
        <a:srgbClr val="85332D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11d609-7b76-4199-9d9d-78bf6e9d6a4a">
      <Terms xmlns="http://schemas.microsoft.com/office/infopath/2007/PartnerControls"/>
    </lcf76f155ced4ddcb4097134ff3c332f>
    <TaxCatchAll xmlns="7537c217-0728-4ccd-ba8e-cd4f95fbdd0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00997B37535D45AD5C25A208CCC915" ma:contentTypeVersion="15" ma:contentTypeDescription="Een nieuw document maken." ma:contentTypeScope="" ma:versionID="692ae6ce6565e70f30ca8d56836e5b11">
  <xsd:schema xmlns:xsd="http://www.w3.org/2001/XMLSchema" xmlns:xs="http://www.w3.org/2001/XMLSchema" xmlns:p="http://schemas.microsoft.com/office/2006/metadata/properties" xmlns:ns2="a111d609-7b76-4199-9d9d-78bf6e9d6a4a" xmlns:ns3="7537c217-0728-4ccd-ba8e-cd4f95fbdd09" targetNamespace="http://schemas.microsoft.com/office/2006/metadata/properties" ma:root="true" ma:fieldsID="275e87a9d28dd11e7c3bef85aceb97a5" ns2:_="" ns3:_="">
    <xsd:import namespace="a111d609-7b76-4199-9d9d-78bf6e9d6a4a"/>
    <xsd:import namespace="7537c217-0728-4ccd-ba8e-cd4f95fbdd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1d609-7b76-4199-9d9d-78bf6e9d6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34f08ba3-c1db-409b-a945-a885b0896f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7c217-0728-4ccd-ba8e-cd4f95fbdd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d69df12-3bb1-4ad5-96a0-007411439bd6}" ma:internalName="TaxCatchAll" ma:showField="CatchAllData" ma:web="7537c217-0728-4ccd-ba8e-cd4f95fbdd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02CA3E-2DA9-4C12-9A4A-114C51A9DC07}">
  <ds:schemaRefs>
    <ds:schemaRef ds:uri="http://purl.org/dc/elements/1.1/"/>
    <ds:schemaRef ds:uri="http://schemas.microsoft.com/office/2006/metadata/properties"/>
    <ds:schemaRef ds:uri="a111d609-7b76-4199-9d9d-78bf6e9d6a4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537c217-0728-4ccd-ba8e-cd4f95fbdd0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16F68A-0804-42AE-8432-60877DA367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4F061F-3D97-4873-A570-455906BAF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11d609-7b76-4199-9d9d-78bf6e9d6a4a"/>
    <ds:schemaRef ds:uri="7537c217-0728-4ccd-ba8e-cd4f95fbdd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1923</TotalTime>
  <Words>759</Words>
  <Application>Microsoft Office PowerPoint</Application>
  <PresentationFormat>Aangepast</PresentationFormat>
  <Paragraphs>150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Times New Roman</vt:lpstr>
      <vt:lpstr>Verdana</vt:lpstr>
      <vt:lpstr>blank</vt:lpstr>
      <vt:lpstr>1_blank</vt:lpstr>
      <vt:lpstr>Gebiedsontwikkeling Amsteleind</vt:lpstr>
      <vt:lpstr>Agenda</vt:lpstr>
      <vt:lpstr>1. Introductie</vt:lpstr>
      <vt:lpstr>Doel informatieavond</vt:lpstr>
      <vt:lpstr>PowerPoint-presentatie</vt:lpstr>
      <vt:lpstr>PowerPoint-presentatie</vt:lpstr>
      <vt:lpstr>Inhoud</vt:lpstr>
      <vt:lpstr>2. Korte terugblik</vt:lpstr>
      <vt:lpstr>Waarom Amsteleind</vt:lpstr>
      <vt:lpstr>Zoekgebied</vt:lpstr>
      <vt:lpstr>Programma Amsteleind</vt:lpstr>
      <vt:lpstr>3. Wat is er (de laatste tijd) gebeurd?</vt:lpstr>
      <vt:lpstr> Structuurvisie februari 2022 </vt:lpstr>
      <vt:lpstr>Inhoud structuurvisie</vt:lpstr>
      <vt:lpstr>Optiegebied Structuurvisie</vt:lpstr>
      <vt:lpstr>Wvg</vt:lpstr>
      <vt:lpstr>Na de structuurvisie</vt:lpstr>
      <vt:lpstr>Nieuw beleid - richtlijnen</vt:lpstr>
      <vt:lpstr>Impact nieuw beleid</vt:lpstr>
      <vt:lpstr>Optiegebied</vt:lpstr>
      <vt:lpstr>Raadsbesluit oktober 2022</vt:lpstr>
      <vt:lpstr>Begrenzing Klein Amsteleind</vt:lpstr>
      <vt:lpstr>Planning Klein Amsteleind</vt:lpstr>
      <vt:lpstr>Onderzoek haalbaarheid optiegebied</vt:lpstr>
      <vt:lpstr>Wvg</vt:lpstr>
      <vt:lpstr>Akkoord optiegebied </vt:lpstr>
      <vt:lpstr>Plangebied Amsteleind</vt:lpstr>
      <vt:lpstr>Verschil in opzet</vt:lpstr>
      <vt:lpstr>Opzet huidige inzicht</vt:lpstr>
      <vt:lpstr>Wvg Noordkant</vt:lpstr>
      <vt:lpstr>Planning Amsteleind</vt:lpstr>
      <vt:lpstr>4. Hoe gaan we verder?</vt:lpstr>
      <vt:lpstr>Hoe verder?</vt:lpstr>
      <vt:lpstr>Hoe verder?</vt:lpstr>
      <vt:lpstr>Ideeën – Oplossingen – Kansen - Wensen Vragen – Opmerkingen </vt:lpstr>
    </vt:vector>
  </TitlesOfParts>
  <Company>Gemeente 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Gebiedsontwikkeling Amsteleind</dc:title>
  <dc:creator>Bram Tax</dc:creator>
  <cp:lastModifiedBy>Zoggel, Gert-Jan van</cp:lastModifiedBy>
  <cp:revision>33</cp:revision>
  <cp:lastPrinted>2023-09-26T12:35:14Z</cp:lastPrinted>
  <dcterms:created xsi:type="dcterms:W3CDTF">2023-09-15T06:49:26Z</dcterms:created>
  <dcterms:modified xsi:type="dcterms:W3CDTF">2024-10-24T13:45:47Z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0x0101003100997B37535D45AD5C25A208CCC915</vt:lpwstr>
  </property>
</Properties>
</file>